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766" r:id="rId9"/>
    <p:sldId id="1764" r:id="rId10"/>
    <p:sldId id="1780" r:id="rId11"/>
    <p:sldId id="1789" r:id="rId12"/>
    <p:sldId id="1790" r:id="rId13"/>
    <p:sldId id="1791" r:id="rId14"/>
    <p:sldId id="1782" r:id="rId15"/>
    <p:sldId id="1783" r:id="rId16"/>
    <p:sldId id="1784" r:id="rId17"/>
    <p:sldId id="1785" r:id="rId18"/>
    <p:sldId id="1781" r:id="rId19"/>
    <p:sldId id="1786" r:id="rId20"/>
    <p:sldId id="1787" r:id="rId21"/>
    <p:sldId id="1788" r:id="rId22"/>
    <p:sldId id="741"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10/25/22 3:41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2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18.tiff"/><Relationship Id="rId1" Type="http://schemas.openxmlformats.org/officeDocument/2006/relationships/slideLayout" Target="../slideLayouts/slideLayout6.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6.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3805" y="908720"/>
            <a:ext cx="6432978"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大模型与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分布式训练</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3794125" y="6093296"/>
            <a:ext cx="5474746" cy="589190"/>
          </a:xfrm>
        </p:spPr>
        <p:txBody>
          <a:bodyPr/>
          <a:lstStyle/>
          <a:p>
            <a:pPr marL="0" indent="0" algn="ctr">
              <a:buNone/>
            </a:pPr>
            <a:r>
              <a:rPr lang="zh-CN" altLang="en-US" sz="1800" dirty="0"/>
              <a:t>在</a:t>
            </a:r>
            <a:r>
              <a:rPr lang="en-US" altLang="zh-CN" sz="1800" dirty="0"/>
              <a:t>8</a:t>
            </a:r>
            <a:r>
              <a:rPr lang="zh-CN" altLang="en-US" sz="1800" dirty="0"/>
              <a:t>台</a:t>
            </a:r>
            <a:r>
              <a:rPr lang="en-US" altLang="zh-CN" sz="1800" dirty="0"/>
              <a:t>V100 GPU</a:t>
            </a:r>
            <a:r>
              <a:rPr lang="zh-CN" altLang="en-US" sz="1800" dirty="0"/>
              <a:t>服务器上连接</a:t>
            </a:r>
            <a:r>
              <a:rPr lang="en-US" altLang="zh-CN" sz="1800" dirty="0"/>
              <a:t>NVLink</a:t>
            </a:r>
            <a:endParaRPr kumimoji="1" lang="zh-CN" altLang="en-US" sz="1600" dirty="0"/>
          </a:p>
        </p:txBody>
      </p:sp>
      <p:pic>
        <p:nvPicPr>
          <p:cNvPr id="4" name="图片 3">
            <a:extLst>
              <a:ext uri="{FF2B5EF4-FFF2-40B4-BE49-F238E27FC236}">
                <a16:creationId xmlns:a16="http://schemas.microsoft.com/office/drawing/2014/main" id="{1891EB9F-3EB4-2E45-95B6-8B7F29C66501}"/>
              </a:ext>
            </a:extLst>
          </p:cNvPr>
          <p:cNvPicPr>
            <a:picLocks noChangeAspect="1"/>
          </p:cNvPicPr>
          <p:nvPr/>
        </p:nvPicPr>
        <p:blipFill>
          <a:blip r:embed="rId2"/>
          <a:stretch>
            <a:fillRect/>
          </a:stretch>
        </p:blipFill>
        <p:spPr>
          <a:xfrm>
            <a:off x="2603126" y="1210379"/>
            <a:ext cx="7004490" cy="4803079"/>
          </a:xfrm>
          <a:prstGeom prst="rect">
            <a:avLst/>
          </a:prstGeom>
        </p:spPr>
      </p:pic>
    </p:spTree>
    <p:extLst>
      <p:ext uri="{BB962C8B-B14F-4D97-AF65-F5344CB8AC3E}">
        <p14:creationId xmlns:p14="http://schemas.microsoft.com/office/powerpoint/2010/main" val="335428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pic>
        <p:nvPicPr>
          <p:cNvPr id="7" name="图片 6">
            <a:extLst>
              <a:ext uri="{FF2B5EF4-FFF2-40B4-BE49-F238E27FC236}">
                <a16:creationId xmlns:a16="http://schemas.microsoft.com/office/drawing/2014/main" id="{9492F929-530C-A246-8702-D0DCBCD5F19C}"/>
              </a:ext>
            </a:extLst>
          </p:cNvPr>
          <p:cNvPicPr>
            <a:picLocks noChangeAspect="1"/>
          </p:cNvPicPr>
          <p:nvPr/>
        </p:nvPicPr>
        <p:blipFill>
          <a:blip r:embed="rId2"/>
          <a:stretch>
            <a:fillRect/>
          </a:stretch>
        </p:blipFill>
        <p:spPr>
          <a:xfrm>
            <a:off x="3290069" y="1224116"/>
            <a:ext cx="5184576" cy="4828137"/>
          </a:xfrm>
          <a:prstGeom prst="rect">
            <a:avLst/>
          </a:prstGeom>
        </p:spPr>
      </p:pic>
      <p:sp>
        <p:nvSpPr>
          <p:cNvPr id="8" name="矩形 7">
            <a:extLst>
              <a:ext uri="{FF2B5EF4-FFF2-40B4-BE49-F238E27FC236}">
                <a16:creationId xmlns:a16="http://schemas.microsoft.com/office/drawing/2014/main" id="{AA34ABB6-2ECD-5446-91F4-48DA9DEB4AFC}"/>
              </a:ext>
            </a:extLst>
          </p:cNvPr>
          <p:cNvSpPr/>
          <p:nvPr/>
        </p:nvSpPr>
        <p:spPr>
          <a:xfrm>
            <a:off x="4486592" y="6237312"/>
            <a:ext cx="2879314"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1-2-3-4-5-6-7-8-1</a:t>
            </a:r>
            <a:r>
              <a:rPr lang="zh-CN" altLang="en-US" dirty="0">
                <a:latin typeface="+mj-ea"/>
                <a:ea typeface="+mj-ea"/>
              </a:rPr>
              <a:t>）</a:t>
            </a:r>
          </a:p>
        </p:txBody>
      </p:sp>
    </p:spTree>
    <p:extLst>
      <p:ext uri="{BB962C8B-B14F-4D97-AF65-F5344CB8AC3E}">
        <p14:creationId xmlns:p14="http://schemas.microsoft.com/office/powerpoint/2010/main" val="27861809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8" name="矩形 7">
            <a:extLst>
              <a:ext uri="{FF2B5EF4-FFF2-40B4-BE49-F238E27FC236}">
                <a16:creationId xmlns:a16="http://schemas.microsoft.com/office/drawing/2014/main" id="{AA34ABB6-2ECD-5446-91F4-48DA9DEB4AFC}"/>
              </a:ext>
            </a:extLst>
          </p:cNvPr>
          <p:cNvSpPr/>
          <p:nvPr/>
        </p:nvSpPr>
        <p:spPr>
          <a:xfrm>
            <a:off x="4486592" y="6237312"/>
            <a:ext cx="2884123"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1-4-6-3-5-8-2-7-1</a:t>
            </a:r>
            <a:r>
              <a:rPr lang="zh-CN" altLang="en-US" dirty="0">
                <a:latin typeface="+mj-ea"/>
                <a:ea typeface="+mj-ea"/>
              </a:rPr>
              <a:t>）</a:t>
            </a:r>
          </a:p>
        </p:txBody>
      </p:sp>
      <p:pic>
        <p:nvPicPr>
          <p:cNvPr id="3" name="图片 2">
            <a:extLst>
              <a:ext uri="{FF2B5EF4-FFF2-40B4-BE49-F238E27FC236}">
                <a16:creationId xmlns:a16="http://schemas.microsoft.com/office/drawing/2014/main" id="{3E4D1478-40E0-0849-9E49-25F64DEE1B39}"/>
              </a:ext>
            </a:extLst>
          </p:cNvPr>
          <p:cNvPicPr>
            <a:picLocks noChangeAspect="1"/>
          </p:cNvPicPr>
          <p:nvPr/>
        </p:nvPicPr>
        <p:blipFill>
          <a:blip r:embed="rId2"/>
          <a:stretch>
            <a:fillRect/>
          </a:stretch>
        </p:blipFill>
        <p:spPr>
          <a:xfrm>
            <a:off x="3300361" y="1222056"/>
            <a:ext cx="5174284" cy="4818552"/>
          </a:xfrm>
          <a:prstGeom prst="rect">
            <a:avLst/>
          </a:prstGeom>
        </p:spPr>
      </p:pic>
    </p:spTree>
    <p:extLst>
      <p:ext uri="{BB962C8B-B14F-4D97-AF65-F5344CB8AC3E}">
        <p14:creationId xmlns:p14="http://schemas.microsoft.com/office/powerpoint/2010/main" val="2333719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a:t>
            </a:r>
            <a:endParaRPr kumimoji="1" lang="zh-CN" altLang="en-US" dirty="0"/>
          </a:p>
        </p:txBody>
      </p:sp>
      <p:pic>
        <p:nvPicPr>
          <p:cNvPr id="4" name="图片 3">
            <a:extLst>
              <a:ext uri="{FF2B5EF4-FFF2-40B4-BE49-F238E27FC236}">
                <a16:creationId xmlns:a16="http://schemas.microsoft.com/office/drawing/2014/main" id="{1EA3B31F-7702-3C4D-B87E-A469B0CE2669}"/>
              </a:ext>
            </a:extLst>
          </p:cNvPr>
          <p:cNvPicPr>
            <a:picLocks noChangeAspect="1"/>
          </p:cNvPicPr>
          <p:nvPr/>
        </p:nvPicPr>
        <p:blipFill>
          <a:blip r:embed="rId2"/>
          <a:stretch>
            <a:fillRect/>
          </a:stretch>
        </p:blipFill>
        <p:spPr>
          <a:xfrm>
            <a:off x="3225093" y="1412776"/>
            <a:ext cx="5746576" cy="4526201"/>
          </a:xfrm>
          <a:prstGeom prst="rect">
            <a:avLst/>
          </a:prstGeom>
        </p:spPr>
      </p:pic>
    </p:spTree>
    <p:extLst>
      <p:ext uri="{BB962C8B-B14F-4D97-AF65-F5344CB8AC3E}">
        <p14:creationId xmlns:p14="http://schemas.microsoft.com/office/powerpoint/2010/main" val="42241190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9E95F9-7992-8040-94D5-0932C1D5F7E9}"/>
              </a:ext>
            </a:extLst>
          </p:cNvPr>
          <p:cNvPicPr>
            <a:picLocks noChangeAspect="1"/>
          </p:cNvPicPr>
          <p:nvPr/>
        </p:nvPicPr>
        <p:blipFill>
          <a:blip r:embed="rId2"/>
          <a:stretch>
            <a:fillRect/>
          </a:stretch>
        </p:blipFill>
        <p:spPr>
          <a:xfrm>
            <a:off x="3134085" y="1602765"/>
            <a:ext cx="6703311" cy="4012318"/>
          </a:xfrm>
          <a:prstGeom prst="rect">
            <a:avLst/>
          </a:prstGeom>
        </p:spPr>
      </p:pic>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a:t>
            </a:r>
            <a:r>
              <a:rPr lang="zh-CN" altLang="en-US" dirty="0"/>
              <a:t> </a:t>
            </a:r>
            <a:r>
              <a:rPr lang="en-US" altLang="zh-CN" dirty="0"/>
              <a:t>Scatter-reduce</a:t>
            </a:r>
            <a:endParaRPr kumimoji="1" lang="zh-CN" altLang="en-US" dirty="0"/>
          </a:p>
        </p:txBody>
      </p:sp>
      <p:pic>
        <p:nvPicPr>
          <p:cNvPr id="5" name="图片 4">
            <a:extLst>
              <a:ext uri="{FF2B5EF4-FFF2-40B4-BE49-F238E27FC236}">
                <a16:creationId xmlns:a16="http://schemas.microsoft.com/office/drawing/2014/main" id="{0FAF01AB-0965-E84A-9B1A-E5687E89DE08}"/>
              </a:ext>
            </a:extLst>
          </p:cNvPr>
          <p:cNvPicPr>
            <a:picLocks noChangeAspect="1"/>
          </p:cNvPicPr>
          <p:nvPr/>
        </p:nvPicPr>
        <p:blipFill>
          <a:blip r:embed="rId3"/>
          <a:stretch>
            <a:fillRect/>
          </a:stretch>
        </p:blipFill>
        <p:spPr>
          <a:xfrm>
            <a:off x="3134085" y="1224587"/>
            <a:ext cx="6896676" cy="4801891"/>
          </a:xfrm>
          <a:prstGeom prst="rect">
            <a:avLst/>
          </a:prstGeom>
        </p:spPr>
      </p:pic>
      <p:pic>
        <p:nvPicPr>
          <p:cNvPr id="6" name="图片 5">
            <a:extLst>
              <a:ext uri="{FF2B5EF4-FFF2-40B4-BE49-F238E27FC236}">
                <a16:creationId xmlns:a16="http://schemas.microsoft.com/office/drawing/2014/main" id="{2EF061F4-E754-8F41-BC09-964340EB3A2E}"/>
              </a:ext>
            </a:extLst>
          </p:cNvPr>
          <p:cNvPicPr>
            <a:picLocks noChangeAspect="1"/>
          </p:cNvPicPr>
          <p:nvPr/>
        </p:nvPicPr>
        <p:blipFill>
          <a:blip r:embed="rId4"/>
          <a:stretch>
            <a:fillRect/>
          </a:stretch>
        </p:blipFill>
        <p:spPr>
          <a:xfrm>
            <a:off x="3134085" y="1231393"/>
            <a:ext cx="6848335" cy="4930801"/>
          </a:xfrm>
          <a:prstGeom prst="rect">
            <a:avLst/>
          </a:prstGeom>
        </p:spPr>
      </p:pic>
      <p:pic>
        <p:nvPicPr>
          <p:cNvPr id="7" name="图片 6">
            <a:extLst>
              <a:ext uri="{FF2B5EF4-FFF2-40B4-BE49-F238E27FC236}">
                <a16:creationId xmlns:a16="http://schemas.microsoft.com/office/drawing/2014/main" id="{0AB49050-AE48-004C-B39C-9DB634F4A7D3}"/>
              </a:ext>
            </a:extLst>
          </p:cNvPr>
          <p:cNvPicPr>
            <a:picLocks noChangeAspect="1"/>
          </p:cNvPicPr>
          <p:nvPr/>
        </p:nvPicPr>
        <p:blipFill>
          <a:blip r:embed="rId3"/>
          <a:stretch>
            <a:fillRect/>
          </a:stretch>
        </p:blipFill>
        <p:spPr>
          <a:xfrm>
            <a:off x="3134085" y="1224586"/>
            <a:ext cx="6896676" cy="4801891"/>
          </a:xfrm>
          <a:prstGeom prst="rect">
            <a:avLst/>
          </a:prstGeom>
        </p:spPr>
      </p:pic>
      <p:pic>
        <p:nvPicPr>
          <p:cNvPr id="8" name="图片 7">
            <a:extLst>
              <a:ext uri="{FF2B5EF4-FFF2-40B4-BE49-F238E27FC236}">
                <a16:creationId xmlns:a16="http://schemas.microsoft.com/office/drawing/2014/main" id="{5D401A22-E9AE-3047-9B29-4D9A1F91B4A6}"/>
              </a:ext>
            </a:extLst>
          </p:cNvPr>
          <p:cNvPicPr>
            <a:picLocks noChangeAspect="1"/>
          </p:cNvPicPr>
          <p:nvPr/>
        </p:nvPicPr>
        <p:blipFill>
          <a:blip r:embed="rId4"/>
          <a:stretch>
            <a:fillRect/>
          </a:stretch>
        </p:blipFill>
        <p:spPr>
          <a:xfrm>
            <a:off x="3134085" y="1240596"/>
            <a:ext cx="6848335" cy="4930801"/>
          </a:xfrm>
          <a:prstGeom prst="rect">
            <a:avLst/>
          </a:prstGeom>
        </p:spPr>
      </p:pic>
      <p:pic>
        <p:nvPicPr>
          <p:cNvPr id="9" name="图片 8">
            <a:extLst>
              <a:ext uri="{FF2B5EF4-FFF2-40B4-BE49-F238E27FC236}">
                <a16:creationId xmlns:a16="http://schemas.microsoft.com/office/drawing/2014/main" id="{33429829-0666-B448-8BCA-29F9C175643C}"/>
              </a:ext>
            </a:extLst>
          </p:cNvPr>
          <p:cNvPicPr>
            <a:picLocks noChangeAspect="1"/>
          </p:cNvPicPr>
          <p:nvPr/>
        </p:nvPicPr>
        <p:blipFill>
          <a:blip r:embed="rId5"/>
          <a:stretch>
            <a:fillRect/>
          </a:stretch>
        </p:blipFill>
        <p:spPr>
          <a:xfrm>
            <a:off x="3134085" y="1255304"/>
            <a:ext cx="6848335" cy="4801891"/>
          </a:xfrm>
          <a:prstGeom prst="rect">
            <a:avLst/>
          </a:prstGeom>
        </p:spPr>
      </p:pic>
      <p:pic>
        <p:nvPicPr>
          <p:cNvPr id="10" name="图片 9">
            <a:extLst>
              <a:ext uri="{FF2B5EF4-FFF2-40B4-BE49-F238E27FC236}">
                <a16:creationId xmlns:a16="http://schemas.microsoft.com/office/drawing/2014/main" id="{DC5A241A-E042-174C-A2E9-982D9A9CDE9D}"/>
              </a:ext>
            </a:extLst>
          </p:cNvPr>
          <p:cNvPicPr>
            <a:picLocks noChangeAspect="1"/>
          </p:cNvPicPr>
          <p:nvPr/>
        </p:nvPicPr>
        <p:blipFill>
          <a:blip r:embed="rId6"/>
          <a:stretch>
            <a:fillRect/>
          </a:stretch>
        </p:blipFill>
        <p:spPr>
          <a:xfrm>
            <a:off x="3134085" y="1256409"/>
            <a:ext cx="6880562" cy="4801891"/>
          </a:xfrm>
          <a:prstGeom prst="rect">
            <a:avLst/>
          </a:prstGeom>
        </p:spPr>
      </p:pic>
      <p:pic>
        <p:nvPicPr>
          <p:cNvPr id="11" name="图片 10">
            <a:extLst>
              <a:ext uri="{FF2B5EF4-FFF2-40B4-BE49-F238E27FC236}">
                <a16:creationId xmlns:a16="http://schemas.microsoft.com/office/drawing/2014/main" id="{639C7923-F11D-434F-AC74-20DBF42FFC0E}"/>
              </a:ext>
            </a:extLst>
          </p:cNvPr>
          <p:cNvPicPr>
            <a:picLocks noChangeAspect="1"/>
          </p:cNvPicPr>
          <p:nvPr/>
        </p:nvPicPr>
        <p:blipFill>
          <a:blip r:embed="rId7"/>
          <a:stretch>
            <a:fillRect/>
          </a:stretch>
        </p:blipFill>
        <p:spPr>
          <a:xfrm>
            <a:off x="3134085" y="1820690"/>
            <a:ext cx="6703311" cy="3770612"/>
          </a:xfrm>
          <a:prstGeom prst="rect">
            <a:avLst/>
          </a:prstGeom>
        </p:spPr>
      </p:pic>
    </p:spTree>
    <p:extLst>
      <p:ext uri="{BB962C8B-B14F-4D97-AF65-F5344CB8AC3E}">
        <p14:creationId xmlns:p14="http://schemas.microsoft.com/office/powerpoint/2010/main" val="4163154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1CCF4-55C3-6846-A63D-6A532AC4AF15}"/>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Reduce(III)</a:t>
            </a:r>
            <a:r>
              <a:rPr lang="zh-CN" altLang="en-US" dirty="0"/>
              <a:t> </a:t>
            </a:r>
            <a:r>
              <a:rPr lang="en-US" altLang="zh-CN" dirty="0"/>
              <a:t>All</a:t>
            </a:r>
            <a:r>
              <a:rPr lang="zh-CN" altLang="en-US" dirty="0"/>
              <a:t> </a:t>
            </a:r>
            <a:r>
              <a:rPr lang="en-US" altLang="zh-CN" dirty="0"/>
              <a:t>Gather</a:t>
            </a:r>
            <a:endParaRPr kumimoji="1" lang="zh-CN" altLang="en-US" dirty="0"/>
          </a:p>
        </p:txBody>
      </p:sp>
      <p:pic>
        <p:nvPicPr>
          <p:cNvPr id="4" name="图片 3">
            <a:extLst>
              <a:ext uri="{FF2B5EF4-FFF2-40B4-BE49-F238E27FC236}">
                <a16:creationId xmlns:a16="http://schemas.microsoft.com/office/drawing/2014/main" id="{0833E1F3-8DF5-3F48-8AF0-0771895E3AB0}"/>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5" name="图片 4">
            <a:extLst>
              <a:ext uri="{FF2B5EF4-FFF2-40B4-BE49-F238E27FC236}">
                <a16:creationId xmlns:a16="http://schemas.microsoft.com/office/drawing/2014/main" id="{91E01E53-B3B0-3B4D-98A9-23DDEAC53DA8}"/>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6" name="图片 5">
            <a:extLst>
              <a:ext uri="{FF2B5EF4-FFF2-40B4-BE49-F238E27FC236}">
                <a16:creationId xmlns:a16="http://schemas.microsoft.com/office/drawing/2014/main" id="{522F15AB-A0ED-6544-A695-D68BB0676EE9}"/>
              </a:ext>
            </a:extLst>
          </p:cNvPr>
          <p:cNvPicPr>
            <a:picLocks noChangeAspect="1"/>
          </p:cNvPicPr>
          <p:nvPr/>
        </p:nvPicPr>
        <p:blipFill>
          <a:blip r:embed="rId3"/>
          <a:stretch>
            <a:fillRect/>
          </a:stretch>
        </p:blipFill>
        <p:spPr>
          <a:xfrm>
            <a:off x="2948398" y="1368559"/>
            <a:ext cx="6732371" cy="4723645"/>
          </a:xfrm>
          <a:prstGeom prst="rect">
            <a:avLst/>
          </a:prstGeom>
        </p:spPr>
      </p:pic>
      <p:pic>
        <p:nvPicPr>
          <p:cNvPr id="7" name="图片 6">
            <a:extLst>
              <a:ext uri="{FF2B5EF4-FFF2-40B4-BE49-F238E27FC236}">
                <a16:creationId xmlns:a16="http://schemas.microsoft.com/office/drawing/2014/main" id="{AC7B0192-4D07-AA4E-BEB4-0F85316AAC8C}"/>
              </a:ext>
            </a:extLst>
          </p:cNvPr>
          <p:cNvPicPr>
            <a:picLocks noChangeAspect="1"/>
          </p:cNvPicPr>
          <p:nvPr/>
        </p:nvPicPr>
        <p:blipFill>
          <a:blip r:embed="rId4"/>
          <a:stretch>
            <a:fillRect/>
          </a:stretch>
        </p:blipFill>
        <p:spPr>
          <a:xfrm>
            <a:off x="2948398" y="1376157"/>
            <a:ext cx="6700985" cy="4707952"/>
          </a:xfrm>
          <a:prstGeom prst="rect">
            <a:avLst/>
          </a:prstGeom>
        </p:spPr>
      </p:pic>
      <p:pic>
        <p:nvPicPr>
          <p:cNvPr id="8" name="图片 7">
            <a:extLst>
              <a:ext uri="{FF2B5EF4-FFF2-40B4-BE49-F238E27FC236}">
                <a16:creationId xmlns:a16="http://schemas.microsoft.com/office/drawing/2014/main" id="{F64499BD-FE50-E543-9F5F-C1B4102E981E}"/>
              </a:ext>
            </a:extLst>
          </p:cNvPr>
          <p:cNvPicPr>
            <a:picLocks noChangeAspect="1"/>
          </p:cNvPicPr>
          <p:nvPr/>
        </p:nvPicPr>
        <p:blipFill>
          <a:blip r:embed="rId5"/>
          <a:stretch>
            <a:fillRect/>
          </a:stretch>
        </p:blipFill>
        <p:spPr>
          <a:xfrm>
            <a:off x="2948398" y="1373468"/>
            <a:ext cx="6685292" cy="4707952"/>
          </a:xfrm>
          <a:prstGeom prst="rect">
            <a:avLst/>
          </a:prstGeom>
        </p:spPr>
      </p:pic>
      <p:pic>
        <p:nvPicPr>
          <p:cNvPr id="9" name="图片 8">
            <a:extLst>
              <a:ext uri="{FF2B5EF4-FFF2-40B4-BE49-F238E27FC236}">
                <a16:creationId xmlns:a16="http://schemas.microsoft.com/office/drawing/2014/main" id="{744E152A-A1AC-3D49-8C13-D570F6246D23}"/>
              </a:ext>
            </a:extLst>
          </p:cNvPr>
          <p:cNvPicPr>
            <a:picLocks noChangeAspect="1"/>
          </p:cNvPicPr>
          <p:nvPr/>
        </p:nvPicPr>
        <p:blipFill>
          <a:blip r:embed="rId6"/>
          <a:stretch>
            <a:fillRect/>
          </a:stretch>
        </p:blipFill>
        <p:spPr>
          <a:xfrm>
            <a:off x="2948398" y="1988840"/>
            <a:ext cx="6544053" cy="3672202"/>
          </a:xfrm>
          <a:prstGeom prst="rect">
            <a:avLst/>
          </a:prstGeom>
        </p:spPr>
      </p:pic>
      <p:sp>
        <p:nvSpPr>
          <p:cNvPr id="11" name="文本框 10">
            <a:extLst>
              <a:ext uri="{FF2B5EF4-FFF2-40B4-BE49-F238E27FC236}">
                <a16:creationId xmlns:a16="http://schemas.microsoft.com/office/drawing/2014/main" id="{F3E054A4-1641-2841-B31D-BAAB930BAFF9}"/>
              </a:ext>
            </a:extLst>
          </p:cNvPr>
          <p:cNvSpPr txBox="1"/>
          <p:nvPr/>
        </p:nvSpPr>
        <p:spPr>
          <a:xfrm>
            <a:off x="1996225" y="1519707"/>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2656538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239ED2-E486-6F49-98AA-BFAE37DAEEDC}"/>
              </a:ext>
            </a:extLst>
          </p:cNvPr>
          <p:cNvPicPr>
            <a:picLocks noChangeAspect="1"/>
          </p:cNvPicPr>
          <p:nvPr/>
        </p:nvPicPr>
        <p:blipFill>
          <a:blip r:embed="rId2"/>
          <a:stretch>
            <a:fillRect/>
          </a:stretch>
        </p:blipFill>
        <p:spPr>
          <a:xfrm>
            <a:off x="3218061" y="1772816"/>
            <a:ext cx="6166544" cy="4624908"/>
          </a:xfrm>
          <a:prstGeom prst="rect">
            <a:avLst/>
          </a:prstGeom>
        </p:spPr>
      </p:pic>
      <p:sp>
        <p:nvSpPr>
          <p:cNvPr id="3" name="内容占位符 2">
            <a:extLst>
              <a:ext uri="{FF2B5EF4-FFF2-40B4-BE49-F238E27FC236}">
                <a16:creationId xmlns:a16="http://schemas.microsoft.com/office/drawing/2014/main" id="{73A63EEF-4E58-D94B-B244-A2C513391E8B}"/>
              </a:ext>
            </a:extLst>
          </p:cNvPr>
          <p:cNvSpPr>
            <a:spLocks noGrp="1"/>
          </p:cNvSpPr>
          <p:nvPr>
            <p:ph sz="half" idx="1"/>
          </p:nvPr>
        </p:nvSpPr>
        <p:spPr>
          <a:noFill/>
        </p:spPr>
        <p:txBody>
          <a:bodyPr/>
          <a:lstStyle/>
          <a:p>
            <a:r>
              <a:rPr lang="en-US" altLang="zh-CN" dirty="0"/>
              <a:t>3 </a:t>
            </a:r>
            <a:r>
              <a:rPr lang="zh-CN" altLang="en-US" dirty="0"/>
              <a:t>亿参数语言模型每秒处理的样本数量与同时进行同步训练的 </a:t>
            </a:r>
            <a:r>
              <a:rPr lang="en-US" altLang="zh-CN" dirty="0"/>
              <a:t>GPU </a:t>
            </a:r>
            <a:r>
              <a:rPr lang="zh-CN" altLang="en-US" dirty="0"/>
              <a:t>数量呈线性关系</a:t>
            </a:r>
            <a:endParaRPr kumimoji="1" lang="zh-CN" altLang="en-US" dirty="0"/>
          </a:p>
        </p:txBody>
      </p:sp>
      <p:sp>
        <p:nvSpPr>
          <p:cNvPr id="5" name="标题 4">
            <a:extLst>
              <a:ext uri="{FF2B5EF4-FFF2-40B4-BE49-F238E27FC236}">
                <a16:creationId xmlns:a16="http://schemas.microsoft.com/office/drawing/2014/main" id="{8BBE4AAB-C3F2-2D48-95A9-9F7A8644EF52}"/>
              </a:ext>
            </a:extLst>
          </p:cNvPr>
          <p:cNvSpPr>
            <a:spLocks noGrp="1"/>
          </p:cNvSpPr>
          <p:nvPr>
            <p:ph type="title"/>
          </p:nvPr>
        </p:nvSpPr>
        <p:spPr/>
        <p:txBody>
          <a:bodyPr/>
          <a:lstStyle/>
          <a:p>
            <a:r>
              <a:rPr lang="zh-CN" altLang="en-US" dirty="0"/>
              <a:t>环同步：</a:t>
            </a:r>
            <a:r>
              <a:rPr lang="en-US" altLang="zh-CN" dirty="0"/>
              <a:t>Ring</a:t>
            </a:r>
            <a:r>
              <a:rPr lang="zh-CN" altLang="en-US" dirty="0"/>
              <a:t> </a:t>
            </a:r>
            <a:r>
              <a:rPr lang="en-US" altLang="zh-CN" dirty="0"/>
              <a:t>All</a:t>
            </a:r>
            <a:r>
              <a:rPr lang="zh-CN" altLang="en-US" dirty="0"/>
              <a:t> </a:t>
            </a:r>
            <a:r>
              <a:rPr lang="en-US" altLang="zh-CN" dirty="0"/>
              <a:t>Reduce</a:t>
            </a:r>
            <a:endParaRPr lang="zh-CN" altLang="en-US" dirty="0"/>
          </a:p>
        </p:txBody>
      </p:sp>
    </p:spTree>
    <p:extLst>
      <p:ext uri="{BB962C8B-B14F-4D97-AF65-F5344CB8AC3E}">
        <p14:creationId xmlns:p14="http://schemas.microsoft.com/office/powerpoint/2010/main" val="193987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大规模分布式训练中主要使用参数服务器架构模式（</a:t>
            </a:r>
            <a:r>
              <a:rPr lang="en-US" altLang="zh-CN" sz="2000" dirty="0">
                <a:solidFill>
                  <a:srgbClr val="34393C"/>
                </a:solidFill>
              </a:rPr>
              <a:t>PS</a:t>
            </a:r>
            <a:r>
              <a:rPr lang="zh-CN" altLang="en-US" sz="2000" dirty="0">
                <a:solidFill>
                  <a:srgbClr val="34393C"/>
                </a:solidFill>
              </a:rPr>
              <a:t>），参数服务器分布在多个 </a:t>
            </a:r>
            <a:r>
              <a:rPr lang="en-US" altLang="zh-CN" sz="2000" dirty="0">
                <a:solidFill>
                  <a:srgbClr val="34393C"/>
                </a:solidFill>
              </a:rPr>
              <a:t>GPU</a:t>
            </a:r>
            <a:r>
              <a:rPr lang="zh-CN" altLang="en-US" sz="2000" dirty="0">
                <a:solidFill>
                  <a:srgbClr val="34393C"/>
                </a:solidFill>
              </a:rPr>
              <a:t> 是 </a:t>
            </a:r>
            <a:r>
              <a:rPr lang="en-US" altLang="zh-CN" sz="2000" dirty="0">
                <a:solidFill>
                  <a:srgbClr val="34393C"/>
                </a:solidFill>
              </a:rPr>
              <a:t>PS</a:t>
            </a:r>
            <a:r>
              <a:rPr lang="zh-CN" altLang="en-US" sz="2000" dirty="0">
                <a:solidFill>
                  <a:srgbClr val="34393C"/>
                </a:solidFill>
              </a:rPr>
              <a:t> </a:t>
            </a:r>
            <a:r>
              <a:rPr lang="zh-CN" altLang="en-US" dirty="0">
                <a:solidFill>
                  <a:srgbClr val="34393C"/>
                </a:solidFill>
              </a:rPr>
              <a:t>模式的一种特殊形态；</a:t>
            </a:r>
            <a:endParaRPr lang="en-US" altLang="zh-CN" dirty="0">
              <a:solidFill>
                <a:srgbClr val="34393C"/>
              </a:solidFill>
            </a:endParaRPr>
          </a:p>
          <a:p>
            <a:pPr marL="457200" indent="-457200">
              <a:buFont typeface="+mj-lt"/>
              <a:buAutoNum type="arabicPeriod"/>
            </a:pPr>
            <a:r>
              <a:rPr lang="en-US" altLang="zh-CN" sz="2000" dirty="0">
                <a:solidFill>
                  <a:srgbClr val="34393C"/>
                </a:solidFill>
              </a:rPr>
              <a:t>PS</a:t>
            </a:r>
            <a:r>
              <a:rPr lang="zh-CN" altLang="en-US" sz="2000" dirty="0">
                <a:solidFill>
                  <a:srgbClr val="34393C"/>
                </a:solidFill>
              </a:rPr>
              <a:t>架构下通过集合通信来实现环同步，从而同步分布在多个 </a:t>
            </a:r>
            <a:r>
              <a:rPr lang="en-US" altLang="zh-CN" sz="2000" dirty="0">
                <a:solidFill>
                  <a:srgbClr val="34393C"/>
                </a:solidFill>
              </a:rPr>
              <a:t>GPU</a:t>
            </a:r>
            <a:r>
              <a:rPr lang="zh-CN" altLang="en-US" sz="2000" dirty="0">
                <a:solidFill>
                  <a:srgbClr val="34393C"/>
                </a:solidFill>
              </a:rPr>
              <a:t> 中的参数，</a:t>
            </a:r>
            <a:r>
              <a:rPr lang="en-US" altLang="zh-CN" dirty="0"/>
              <a:t> Ring</a:t>
            </a:r>
            <a:r>
              <a:rPr lang="zh-CN" altLang="en-US" dirty="0"/>
              <a:t> </a:t>
            </a:r>
            <a:r>
              <a:rPr lang="en-US" altLang="zh-CN" dirty="0"/>
              <a:t>All</a:t>
            </a:r>
            <a:r>
              <a:rPr lang="zh-CN" altLang="en-US" dirty="0"/>
              <a:t> </a:t>
            </a:r>
            <a:r>
              <a:rPr lang="en-US" altLang="zh-CN" dirty="0"/>
              <a:t>Reduce </a:t>
            </a:r>
            <a:r>
              <a:rPr lang="zh-CN" altLang="en-US" dirty="0"/>
              <a:t>是环同步的经典同步</a:t>
            </a:r>
            <a:r>
              <a:rPr lang="zh-CN" altLang="en-US"/>
              <a:t>方式</a:t>
            </a:r>
            <a:r>
              <a:rPr lang="zh-CN" altLang="en-US" sz="2000">
                <a:solidFill>
                  <a:srgbClr val="34393C"/>
                </a:solidFill>
              </a:rPr>
              <a:t>；</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endParaRPr lang="en-US" altLang="zh-CN" sz="1800" dirty="0">
              <a:solidFill>
                <a:schemeClr val="bg2"/>
              </a:solidFill>
            </a:endParaRPr>
          </a:p>
          <a:p>
            <a:pPr lvl="1"/>
            <a:r>
              <a:rPr lang="zh-CN" altLang="en-US" sz="2000" b="1" dirty="0">
                <a:solidFill>
                  <a:schemeClr val="bg2"/>
                </a:solidFill>
              </a:rPr>
              <a:t>硬件模式与分布式训练系统</a:t>
            </a:r>
            <a:endParaRPr lang="en-US" altLang="zh-CN" sz="1800" dirty="0">
              <a:solidFill>
                <a:schemeClr val="bg2"/>
              </a:solidFill>
            </a:endParaRPr>
          </a:p>
          <a:p>
            <a:pPr lvl="1"/>
            <a:r>
              <a:rPr lang="zh-CN" altLang="en-US" sz="2200" b="1" dirty="0">
                <a:solidFill>
                  <a:srgbClr val="59595A"/>
                </a:solidFill>
              </a:rPr>
              <a:t>服务器架构：</a:t>
            </a:r>
            <a:r>
              <a:rPr lang="zh-CN" altLang="en-US" sz="2000" dirty="0">
                <a:solidFill>
                  <a:srgbClr val="59595A"/>
                </a:solidFill>
              </a:rPr>
              <a:t>参数服务器模式 </a:t>
            </a:r>
            <a:r>
              <a:rPr lang="en-US" altLang="zh-CN" sz="2000" dirty="0">
                <a:solidFill>
                  <a:srgbClr val="59595A"/>
                </a:solidFill>
              </a:rPr>
              <a:t>–</a:t>
            </a:r>
            <a:r>
              <a:rPr lang="zh-CN" altLang="en-US" sz="2000" dirty="0">
                <a:solidFill>
                  <a:srgbClr val="59595A"/>
                </a:solidFill>
              </a:rPr>
              <a:t> 同步与异步并行 </a:t>
            </a:r>
            <a:r>
              <a:rPr lang="en-US" altLang="zh-CN" sz="2000" dirty="0">
                <a:solidFill>
                  <a:srgbClr val="59595A"/>
                </a:solidFill>
              </a:rPr>
              <a:t>-</a:t>
            </a:r>
            <a:r>
              <a:rPr lang="zh-CN" altLang="en-US" sz="2000" dirty="0">
                <a:solidFill>
                  <a:srgbClr val="59595A"/>
                </a:solidFill>
              </a:rPr>
              <a:t> </a:t>
            </a:r>
            <a:r>
              <a:rPr lang="zh-CN" altLang="en-US" sz="2000">
                <a:solidFill>
                  <a:srgbClr val="59595A"/>
                </a:solidFill>
              </a:rPr>
              <a:t>环同步算法</a:t>
            </a:r>
            <a:endParaRPr lang="en-US" altLang="zh-CN" sz="2000" dirty="0">
              <a:solidFill>
                <a:srgbClr val="59595A"/>
              </a:solidFill>
            </a:endParaRPr>
          </a:p>
          <a:p>
            <a:pPr lvl="1"/>
            <a:r>
              <a:rPr lang="zh-CN" altLang="en-US" sz="2000" b="1" dirty="0">
                <a:solidFill>
                  <a:schemeClr val="bg2"/>
                </a:solidFill>
              </a:rPr>
              <a:t>通讯原语与协调</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endParaRPr lang="en-US" altLang="zh-CN" sz="2000" dirty="0">
              <a:solidFill>
                <a:schemeClr val="bg2"/>
              </a:solidFill>
            </a:endParaRPr>
          </a:p>
          <a:p>
            <a:pPr lvl="1"/>
            <a:r>
              <a:rPr lang="zh-CN" altLang="en-US" sz="2000" b="1" dirty="0">
                <a:solidFill>
                  <a:schemeClr val="bg2"/>
                </a:solidFill>
              </a:rPr>
              <a:t>分布式并行与同步策略</a:t>
            </a:r>
            <a:endParaRPr lang="en-US" altLang="zh-CN" sz="2000" dirty="0">
              <a:solidFill>
                <a:schemeClr val="bg2"/>
              </a:solidFill>
            </a:endParaRPr>
          </a:p>
          <a:p>
            <a:pPr lvl="1"/>
            <a:r>
              <a:rPr lang="zh-CN" altLang="en-US" sz="2000" b="1" dirty="0">
                <a:solidFill>
                  <a:schemeClr val="bg2"/>
                </a:solidFill>
              </a:rPr>
              <a:t>内存和计算优化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r>
              <a:rPr lang="zh-CN" altLang="en-US" dirty="0">
                <a:solidFill>
                  <a:srgbClr val="C00000"/>
                </a:solidFill>
              </a:rPr>
              <a:t>分布式系统：分布式并行架构</a:t>
            </a:r>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1986305" y="1360686"/>
            <a:ext cx="8224152" cy="437257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分布式系统：分布式并行架构</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b="1" dirty="0">
                <a:solidFill>
                  <a:srgbClr val="C00000"/>
                </a:solidFill>
                <a:latin typeface="+mj-ea"/>
                <a:ea typeface="+mj-ea"/>
              </a:rPr>
              <a:t>服务器架构</a:t>
            </a:r>
            <a:endParaRPr lang="en-US" altLang="zh-CN"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24880316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buNone/>
            </a:pPr>
            <a:r>
              <a:rPr lang="zh-CN" altLang="en-US" sz="1800" dirty="0"/>
              <a:t>（</a:t>
            </a:r>
            <a:r>
              <a:rPr lang="en-US" altLang="zh-CN" sz="1800" dirty="0"/>
              <a:t>1</a:t>
            </a:r>
            <a:r>
              <a:rPr lang="zh-CN" altLang="en-US" sz="1800" dirty="0"/>
              <a:t>）计算损失和梯度（</a:t>
            </a:r>
            <a:r>
              <a:rPr lang="en-US" altLang="zh-CN" sz="1800" dirty="0"/>
              <a:t>2</a:t>
            </a:r>
            <a:r>
              <a:rPr lang="zh-CN" altLang="en-US" sz="1800" dirty="0"/>
              <a:t>）梯度聚合（</a:t>
            </a:r>
            <a:r>
              <a:rPr lang="en-US" altLang="zh-CN" sz="1800" dirty="0"/>
              <a:t>3</a:t>
            </a:r>
            <a:r>
              <a:rPr lang="zh-CN" altLang="en-US" sz="1800" dirty="0"/>
              <a:t>）参数更新并参数重新广播</a:t>
            </a:r>
            <a:endParaRPr kumimoji="1" lang="zh-CN" altLang="en-US" sz="1800"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a:blip r:embed="rId2"/>
          <a:stretch>
            <a:fillRect/>
          </a:stretch>
        </p:blipFill>
        <p:spPr>
          <a:xfrm>
            <a:off x="409749" y="2276872"/>
            <a:ext cx="11000973" cy="3587274"/>
          </a:xfrm>
          <a:prstGeom prst="rect">
            <a:avLst/>
          </a:prstGeom>
        </p:spPr>
      </p:pic>
    </p:spTree>
    <p:extLst>
      <p:ext uri="{BB962C8B-B14F-4D97-AF65-F5344CB8AC3E}">
        <p14:creationId xmlns:p14="http://schemas.microsoft.com/office/powerpoint/2010/main" val="12053603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同步并行</a:t>
            </a: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2"/>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必须等全部工作节点完成了本次通信之后才能继续下一轮本地计算</a:t>
            </a:r>
            <a:endParaRPr lang="en-US" altLang="zh-CN" sz="1800" dirty="0"/>
          </a:p>
          <a:p>
            <a:r>
              <a:rPr lang="zh-CN" altLang="en-US" sz="1800" b="1" dirty="0"/>
              <a:t>优点：</a:t>
            </a:r>
            <a:r>
              <a:rPr lang="zh-CN" altLang="en-US" sz="1800" dirty="0"/>
              <a:t>本地计算和通信同步严格顺序化，能够容易地保证并行的执行逻辑于串行相同</a:t>
            </a:r>
            <a:endParaRPr lang="en-US" altLang="zh-CN" sz="1800" dirty="0"/>
          </a:p>
          <a:p>
            <a:r>
              <a:rPr lang="zh-CN" altLang="en-US" sz="1800" b="1" dirty="0"/>
              <a:t>缺点：</a:t>
            </a:r>
            <a:r>
              <a:rPr lang="zh-CN" altLang="en-US" sz="1800" dirty="0"/>
              <a:t>本地计算更早的工作节点需要等待其它工作节点处理，造成了计算硬件的浪费。</a:t>
            </a:r>
          </a:p>
        </p:txBody>
      </p:sp>
    </p:spTree>
    <p:extLst>
      <p:ext uri="{BB962C8B-B14F-4D97-AF65-F5344CB8AC3E}">
        <p14:creationId xmlns:p14="http://schemas.microsoft.com/office/powerpoint/2010/main" val="22540724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异步并行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当前</a:t>
            </a:r>
            <a:r>
              <a:rPr lang="en-US" altLang="zh-CN" sz="1800" dirty="0"/>
              <a:t>batch</a:t>
            </a:r>
            <a:r>
              <a:rPr lang="zh-CN" altLang="en-US" sz="1800" dirty="0"/>
              <a:t>迭代完后与其他服务器进行通信传输网络模型参数</a:t>
            </a:r>
            <a:endParaRPr lang="en-US" altLang="zh-CN" sz="1800" dirty="0"/>
          </a:p>
          <a:p>
            <a:r>
              <a:rPr lang="zh-CN" altLang="en-US" sz="1800" b="1" dirty="0"/>
              <a:t>优点：</a:t>
            </a:r>
            <a:r>
              <a:rPr lang="zh-CN" altLang="en-US" sz="1800" dirty="0"/>
              <a:t>执行效率高，中间除了单机通信时间以外没有任何通信和执行之间的阻塞等待</a:t>
            </a:r>
            <a:endParaRPr lang="en-US" altLang="zh-CN" sz="1800" dirty="0"/>
          </a:p>
          <a:p>
            <a:r>
              <a:rPr lang="zh-CN" altLang="en-US" sz="1800" b="1" dirty="0"/>
              <a:t>缺点：</a:t>
            </a:r>
            <a:r>
              <a:rPr lang="zh-CN" altLang="en-US" sz="1800" dirty="0"/>
              <a:t>网络模型训练不收敛，训练时间长，模型参数反复使用导致无法工业化</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2"/>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2882306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半同步并行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93610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a:t>
            </a:r>
            <a:r>
              <a:rPr lang="zh-CN" altLang="en-US" sz="1800" b="1" dirty="0"/>
              <a:t>动态限制进度推进范围</a:t>
            </a:r>
            <a:r>
              <a:rPr lang="zh-CN" altLang="en-US" sz="1800" dirty="0"/>
              <a:t>，有限定的宽松同步障的通信协调并行</a:t>
            </a:r>
            <a:endParaRPr lang="en-US" altLang="zh-CN" sz="1800" dirty="0"/>
          </a:p>
          <a:p>
            <a:r>
              <a:rPr lang="zh-CN" altLang="en-US" sz="1800" dirty="0"/>
              <a:t>跟踪各节点进度并维护最慢节点，保证计算最快和最慢节点差距在一个预定的范围内</a:t>
            </a:r>
          </a:p>
        </p:txBody>
      </p:sp>
      <p:pic>
        <p:nvPicPr>
          <p:cNvPr id="4" name="图片 3">
            <a:extLst>
              <a:ext uri="{FF2B5EF4-FFF2-40B4-BE49-F238E27FC236}">
                <a16:creationId xmlns:a16="http://schemas.microsoft.com/office/drawing/2014/main" id="{B7032254-A24E-AA43-81FF-F38948328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575" y="2420888"/>
            <a:ext cx="7221611" cy="3600400"/>
          </a:xfrm>
          <a:prstGeom prst="rect">
            <a:avLst/>
          </a:prstGeom>
        </p:spPr>
      </p:pic>
    </p:spTree>
    <p:extLst>
      <p:ext uri="{BB962C8B-B14F-4D97-AF65-F5344CB8AC3E}">
        <p14:creationId xmlns:p14="http://schemas.microsoft.com/office/powerpoint/2010/main" val="1984493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lgn="ctr">
              <a:buNone/>
            </a:pPr>
            <a:r>
              <a:rPr lang="zh-CN" altLang="en-US" dirty="0"/>
              <a:t>聚合的</a:t>
            </a:r>
            <a:r>
              <a:rPr lang="en-US" altLang="zh-CN" dirty="0"/>
              <a:t>NVLink</a:t>
            </a:r>
            <a:r>
              <a:rPr lang="zh-CN" altLang="en-US" dirty="0"/>
              <a:t>带宽明显高于</a:t>
            </a:r>
            <a:r>
              <a:rPr lang="en-US" altLang="zh-CN" dirty="0"/>
              <a:t>PCIe</a:t>
            </a:r>
            <a:r>
              <a:rPr lang="zh-CN" altLang="en-US" dirty="0"/>
              <a:t>带宽，问题是如何有效地使用环</a:t>
            </a:r>
            <a:endParaRPr kumimoji="1" lang="zh-CN" altLang="en-US" sz="1800" dirty="0"/>
          </a:p>
        </p:txBody>
      </p:sp>
      <p:pic>
        <p:nvPicPr>
          <p:cNvPr id="5" name="图片 4">
            <a:extLst>
              <a:ext uri="{FF2B5EF4-FFF2-40B4-BE49-F238E27FC236}">
                <a16:creationId xmlns:a16="http://schemas.microsoft.com/office/drawing/2014/main" id="{A734D8F4-6A10-AC4C-9D3B-9AE24E4AFCE0}"/>
              </a:ext>
            </a:extLst>
          </p:cNvPr>
          <p:cNvPicPr>
            <a:picLocks noChangeAspect="1"/>
          </p:cNvPicPr>
          <p:nvPr/>
        </p:nvPicPr>
        <p:blipFill>
          <a:blip r:embed="rId2"/>
          <a:stretch>
            <a:fillRect/>
          </a:stretch>
        </p:blipFill>
        <p:spPr>
          <a:xfrm>
            <a:off x="2930029" y="2204864"/>
            <a:ext cx="5082108" cy="3754350"/>
          </a:xfrm>
          <a:prstGeom prst="rect">
            <a:avLst/>
          </a:prstGeom>
        </p:spPr>
      </p:pic>
    </p:spTree>
    <p:extLst>
      <p:ext uri="{BB962C8B-B14F-4D97-AF65-F5344CB8AC3E}">
        <p14:creationId xmlns:p14="http://schemas.microsoft.com/office/powerpoint/2010/main" val="2790378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16618</TotalTime>
  <Words>542</Words>
  <Application>Microsoft Macintosh PowerPoint</Application>
  <PresentationFormat>自定义</PresentationFormat>
  <Paragraphs>63</Paragraphs>
  <Slides>18</Slides>
  <Notes>2</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18</vt:i4>
      </vt:variant>
    </vt:vector>
  </HeadingPairs>
  <TitlesOfParts>
    <vt:vector size="37"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Wingdings</vt:lpstr>
      <vt:lpstr>Title1</vt:lpstr>
      <vt:lpstr>Title2</vt:lpstr>
      <vt:lpstr>content01</vt:lpstr>
      <vt:lpstr>Content02</vt:lpstr>
      <vt:lpstr>code01</vt:lpstr>
      <vt:lpstr>Thankyou</vt:lpstr>
      <vt:lpstr>大模型与 分布式训练</vt:lpstr>
      <vt:lpstr>PowerPoint 演示文稿</vt:lpstr>
      <vt:lpstr>分布式系统：分布式并行架构</vt:lpstr>
      <vt:lpstr>分布式系统：分布式并行架构</vt:lpstr>
      <vt:lpstr>分布式架构：参数服务器</vt:lpstr>
      <vt:lpstr>分布式 同步并行</vt:lpstr>
      <vt:lpstr>分布式 异步并行</vt:lpstr>
      <vt:lpstr>分布式 半同步并行</vt:lpstr>
      <vt:lpstr>环同步（Ring Synchronization）</vt:lpstr>
      <vt:lpstr>环同步（Ring Synchronization）</vt:lpstr>
      <vt:lpstr>环同步（Ring Synchronization）</vt:lpstr>
      <vt:lpstr>环同步（Ring Synchronization）</vt:lpstr>
      <vt:lpstr>环同步 Ring All Reduce(I)</vt:lpstr>
      <vt:lpstr>环同步 Ring All Reduce(II) Scatter-reduce</vt:lpstr>
      <vt:lpstr>环同步 Ring All Reduce(III) All Gather</vt:lpstr>
      <vt:lpstr>环同步：Ring All Reduce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1988</cp:revision>
  <dcterms:created xsi:type="dcterms:W3CDTF">2015-01-14T10:38:57Z</dcterms:created>
  <dcterms:modified xsi:type="dcterms:W3CDTF">2022-10-25T07:42:22Z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